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EADD0B-46A8-4901-872C-569E851DE07B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16649F-536E-4F22-96CE-F0AC5C51B2D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hame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4214810" y="5429264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+mj-lt"/>
              </a:rPr>
              <a:t>ZÁSTUPCI PLAZŮ</a:t>
            </a:r>
          </a:p>
          <a:p>
            <a:pPr algn="ctr"/>
            <a:r>
              <a:rPr lang="cs-CZ" sz="2400" b="1" dirty="0" smtClean="0">
                <a:latin typeface="+mj-lt"/>
              </a:rPr>
              <a:t>7. ročník, ZŠ Londýnská</a:t>
            </a:r>
            <a:endParaRPr lang="cs-CZ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</a:t>
            </a:r>
            <a:r>
              <a:rPr lang="cs-CZ" dirty="0" smtClean="0"/>
              <a:t>aviál indický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</a:t>
            </a:r>
            <a:r>
              <a:rPr lang="cs-CZ" dirty="0" smtClean="0"/>
              <a:t>ejvíce vázán na vodní prostředí</a:t>
            </a:r>
          </a:p>
          <a:p>
            <a:r>
              <a:rPr lang="cs-CZ" dirty="0" smtClean="0"/>
              <a:t>ř</a:t>
            </a:r>
            <a:r>
              <a:rPr lang="cs-CZ" dirty="0" smtClean="0"/>
              <a:t>eky v Indi</a:t>
            </a:r>
          </a:p>
          <a:p>
            <a:r>
              <a:rPr lang="cs-CZ" dirty="0" smtClean="0"/>
              <a:t>l</a:t>
            </a:r>
            <a:r>
              <a:rPr lang="cs-CZ" dirty="0" smtClean="0"/>
              <a:t>oví ryby a obojživelníky</a:t>
            </a:r>
          </a:p>
          <a:p>
            <a:r>
              <a:rPr lang="cs-CZ" dirty="0" smtClean="0"/>
              <a:t>v</a:t>
            </a:r>
            <a:r>
              <a:rPr lang="cs-CZ" dirty="0" smtClean="0"/>
              <a:t>elmi zúžená tlama</a:t>
            </a:r>
            <a:endParaRPr lang="cs-CZ" dirty="0"/>
          </a:p>
        </p:txBody>
      </p:sp>
      <p:pic>
        <p:nvPicPr>
          <p:cNvPr id="22530" name="Picture 2" descr="Výsledek obrázku pro gaviál indický"/>
          <p:cNvPicPr>
            <a:picLocks noChangeAspect="1" noChangeArrowheads="1"/>
          </p:cNvPicPr>
          <p:nvPr/>
        </p:nvPicPr>
        <p:blipFill>
          <a:blip r:embed="rId2" cstate="print"/>
          <a:srcRect r="1429" b="10676"/>
          <a:stretch>
            <a:fillRect/>
          </a:stretch>
        </p:blipFill>
        <p:spPr bwMode="auto">
          <a:xfrm>
            <a:off x="642910" y="3857628"/>
            <a:ext cx="3929090" cy="2381903"/>
          </a:xfrm>
          <a:prstGeom prst="rect">
            <a:avLst/>
          </a:prstGeom>
          <a:noFill/>
        </p:spPr>
      </p:pic>
      <p:pic>
        <p:nvPicPr>
          <p:cNvPr id="22532" name="Picture 4" descr="Výsledek obrázku pro gaviál indický rozšíř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2857520" cy="2383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r>
              <a:rPr lang="cs-CZ" dirty="0" smtClean="0"/>
              <a:t>ajman černý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r>
              <a:rPr lang="cs-CZ" dirty="0" smtClean="0"/>
              <a:t>t</a:t>
            </a:r>
            <a:r>
              <a:rPr lang="cs-CZ" dirty="0" smtClean="0"/>
              <a:t>mavé zbarvení, kratší tlama, vystouplé oči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ije v Jižní Americe</a:t>
            </a:r>
          </a:p>
          <a:p>
            <a:r>
              <a:rPr lang="cs-CZ" dirty="0" smtClean="0"/>
              <a:t>4-4,5 m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3554" name="Picture 2" descr="Výsledek obrázku pro kajman čern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4286250" cy="3057526"/>
          </a:xfrm>
          <a:prstGeom prst="rect">
            <a:avLst/>
          </a:prstGeom>
          <a:noFill/>
        </p:spPr>
      </p:pic>
      <p:pic>
        <p:nvPicPr>
          <p:cNvPr id="23556" name="Picture 4" descr="Výsledek obrázku pro kajman černý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2786082" cy="3016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řád:</a:t>
            </a:r>
            <a:r>
              <a:rPr lang="cs-CZ" dirty="0" smtClean="0"/>
              <a:t> </a:t>
            </a:r>
            <a:r>
              <a:rPr lang="cs-CZ" dirty="0" smtClean="0"/>
              <a:t>Ještěři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</a:t>
            </a:r>
            <a:r>
              <a:rPr lang="cs-CZ" dirty="0" smtClean="0"/>
              <a:t>rotáhlé tělo </a:t>
            </a:r>
          </a:p>
          <a:p>
            <a:r>
              <a:rPr lang="cs-CZ" dirty="0" smtClean="0"/>
              <a:t>4 kráčivé nohy s drápy</a:t>
            </a:r>
          </a:p>
          <a:p>
            <a:r>
              <a:rPr lang="cs-CZ" dirty="0" smtClean="0"/>
              <a:t>s</a:t>
            </a:r>
            <a:r>
              <a:rPr lang="cs-CZ" dirty="0" smtClean="0"/>
              <a:t>uchá pokožka se šupinami nebo štítky – svlékají po částech</a:t>
            </a:r>
          </a:p>
          <a:p>
            <a:r>
              <a:rPr lang="cs-CZ" dirty="0" smtClean="0"/>
              <a:t>p</a:t>
            </a:r>
            <a:r>
              <a:rPr lang="cs-CZ" dirty="0" smtClean="0"/>
              <a:t>ohyblivá oční víčka a rozeklaný jazyk</a:t>
            </a:r>
          </a:p>
          <a:p>
            <a:r>
              <a:rPr lang="cs-CZ" dirty="0" smtClean="0"/>
              <a:t>s</a:t>
            </a:r>
            <a:r>
              <a:rPr lang="cs-CZ" dirty="0" smtClean="0"/>
              <a:t>chopnost odvrhnout ocas</a:t>
            </a:r>
          </a:p>
          <a:p>
            <a:r>
              <a:rPr lang="cs-CZ" dirty="0" smtClean="0"/>
              <a:t>s</a:t>
            </a:r>
            <a:r>
              <a:rPr lang="cs-CZ" dirty="0" smtClean="0"/>
              <a:t>chopnost barvoměny = </a:t>
            </a:r>
            <a:r>
              <a:rPr lang="cs-CZ" b="1" dirty="0" smtClean="0"/>
              <a:t>mimikry</a:t>
            </a:r>
            <a:r>
              <a:rPr lang="cs-CZ" dirty="0" smtClean="0"/>
              <a:t> (chameleon)</a:t>
            </a:r>
          </a:p>
          <a:p>
            <a:endParaRPr lang="cs-CZ" dirty="0"/>
          </a:p>
        </p:txBody>
      </p:sp>
      <p:pic>
        <p:nvPicPr>
          <p:cNvPr id="24578" name="Picture 2" descr="Výsledek obrázku pro ještěř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52"/>
            <a:ext cx="3667120" cy="253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ještěrka obecná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štíhlé tělo, 8-12 cm</a:t>
            </a:r>
          </a:p>
          <a:p>
            <a:r>
              <a:rPr lang="cs-CZ" dirty="0" smtClean="0"/>
              <a:t>o</a:t>
            </a:r>
            <a:r>
              <a:rPr lang="cs-CZ" dirty="0" smtClean="0"/>
              <a:t>chranné zbarvení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ije u nás – slunné stráně, okraje lesů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iví se hmyzem, larvami a pavouky</a:t>
            </a:r>
          </a:p>
        </p:txBody>
      </p:sp>
      <p:pic>
        <p:nvPicPr>
          <p:cNvPr id="25602" name="Picture 2" descr="Výsledek obrázku pro ještěrka obec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3571900" cy="2379779"/>
          </a:xfrm>
          <a:prstGeom prst="rect">
            <a:avLst/>
          </a:prstGeom>
          <a:noFill/>
        </p:spPr>
      </p:pic>
      <p:pic>
        <p:nvPicPr>
          <p:cNvPr id="25604" name="Picture 4" descr="Výsledek obrázku pro ještěrka obecná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7" y="3857628"/>
            <a:ext cx="3786214" cy="2321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</a:t>
            </a:r>
            <a:r>
              <a:rPr lang="cs-CZ" dirty="0" smtClean="0"/>
              <a:t>lepýš křehký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</a:t>
            </a:r>
            <a:r>
              <a:rPr lang="cs-CZ" dirty="0" smtClean="0"/>
              <a:t>tíhlé tělo bez nohou, až 40 cm</a:t>
            </a:r>
          </a:p>
          <a:p>
            <a:r>
              <a:rPr lang="cs-CZ" dirty="0" smtClean="0"/>
              <a:t>s</a:t>
            </a:r>
            <a:r>
              <a:rPr lang="cs-CZ" dirty="0" smtClean="0"/>
              <a:t>chopnost odlamovat ocas, pohyblivá oční víčka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ije v lesích, </a:t>
            </a:r>
            <a:r>
              <a:rPr lang="cs-CZ" dirty="0" err="1" smtClean="0"/>
              <a:t>vejcoživorodý</a:t>
            </a:r>
            <a:endParaRPr lang="cs-CZ" dirty="0" smtClean="0"/>
          </a:p>
          <a:p>
            <a:r>
              <a:rPr lang="cs-CZ" dirty="0" smtClean="0"/>
              <a:t>ž</a:t>
            </a:r>
            <a:r>
              <a:rPr lang="cs-CZ" dirty="0" smtClean="0"/>
              <a:t>iví se žížalami a slimáky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6626" name="Picture 2" descr="Výsledek obrázku pro slepýš křehk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3524228" cy="2351164"/>
          </a:xfrm>
          <a:prstGeom prst="rect">
            <a:avLst/>
          </a:prstGeom>
          <a:noFill/>
        </p:spPr>
      </p:pic>
      <p:pic>
        <p:nvPicPr>
          <p:cNvPr id="26628" name="Picture 4" descr="Výsledek obrázku pro slepýš křehký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7" y="4286256"/>
            <a:ext cx="282403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dirty="0" smtClean="0"/>
              <a:t>aran komodský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</a:t>
            </a:r>
            <a:r>
              <a:rPr lang="cs-CZ" dirty="0" smtClean="0"/>
              <a:t>ejvětší žijící ještěr </a:t>
            </a:r>
            <a:r>
              <a:rPr lang="cs-CZ" sz="2000" dirty="0" smtClean="0"/>
              <a:t>– až 3 m, 250 kg</a:t>
            </a:r>
            <a:endParaRPr lang="cs-CZ" dirty="0" smtClean="0"/>
          </a:p>
          <a:p>
            <a:r>
              <a:rPr lang="cs-CZ" dirty="0" smtClean="0"/>
              <a:t>ž</a:t>
            </a:r>
            <a:r>
              <a:rPr lang="cs-CZ" dirty="0" smtClean="0"/>
              <a:t>ije v Indonésii</a:t>
            </a:r>
          </a:p>
          <a:p>
            <a:r>
              <a:rPr lang="cs-CZ" dirty="0" smtClean="0"/>
              <a:t>j</a:t>
            </a:r>
            <a:r>
              <a:rPr lang="cs-CZ" dirty="0" smtClean="0"/>
              <a:t>edovaté sliny plné bakterií</a:t>
            </a:r>
          </a:p>
          <a:p>
            <a:r>
              <a:rPr lang="cs-CZ" dirty="0" smtClean="0"/>
              <a:t>l</a:t>
            </a:r>
            <a:r>
              <a:rPr lang="cs-CZ" dirty="0" smtClean="0"/>
              <a:t>oví i větší savce</a:t>
            </a:r>
          </a:p>
        </p:txBody>
      </p:sp>
      <p:pic>
        <p:nvPicPr>
          <p:cNvPr id="27650" name="Picture 2" descr="Výsledek obrázku pro varan komodsk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786190"/>
            <a:ext cx="3785693" cy="2686039"/>
          </a:xfrm>
          <a:prstGeom prst="rect">
            <a:avLst/>
          </a:prstGeom>
          <a:noFill/>
        </p:spPr>
      </p:pic>
      <p:pic>
        <p:nvPicPr>
          <p:cNvPr id="27652" name="Picture 4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7" y="3786190"/>
            <a:ext cx="437992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</a:t>
            </a:r>
            <a:r>
              <a:rPr lang="cs-CZ" dirty="0" smtClean="0"/>
              <a:t>hameleon obecný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oči – každým pohybuje jinam</a:t>
            </a:r>
          </a:p>
          <a:p>
            <a:r>
              <a:rPr lang="cs-CZ" dirty="0" smtClean="0"/>
              <a:t>s</a:t>
            </a:r>
            <a:r>
              <a:rPr lang="cs-CZ" dirty="0" smtClean="0"/>
              <a:t>chopnost barvoměny – mimikry</a:t>
            </a:r>
          </a:p>
          <a:p>
            <a:r>
              <a:rPr lang="cs-CZ" dirty="0" smtClean="0"/>
              <a:t>c</a:t>
            </a:r>
            <a:r>
              <a:rPr lang="cs-CZ" dirty="0" smtClean="0"/>
              <a:t>hápavý ocas, dlouhý lepivý jazyk – lov</a:t>
            </a:r>
          </a:p>
          <a:p>
            <a:r>
              <a:rPr lang="cs-CZ" dirty="0" smtClean="0"/>
              <a:t>j</a:t>
            </a:r>
            <a:r>
              <a:rPr lang="cs-CZ" dirty="0" smtClean="0"/>
              <a:t>ižní Španělsko, severní Afrika</a:t>
            </a:r>
            <a:endParaRPr lang="cs-CZ" dirty="0"/>
          </a:p>
        </p:txBody>
      </p:sp>
      <p:pic>
        <p:nvPicPr>
          <p:cNvPr id="28674" name="Picture 2" descr="Výsledek obrázku pro chameleon obecn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000396" cy="2530334"/>
          </a:xfrm>
          <a:prstGeom prst="rect">
            <a:avLst/>
          </a:prstGeom>
          <a:noFill/>
        </p:spPr>
      </p:pic>
      <p:pic>
        <p:nvPicPr>
          <p:cNvPr id="28676" name="Picture 4" descr="Výsledek obrázku pro chameleon obecný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7" y="3857628"/>
            <a:ext cx="3857653" cy="2532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cs-CZ" dirty="0" smtClean="0"/>
              <a:t>gama límcová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cs-CZ" dirty="0" smtClean="0"/>
              <a:t>ustrálie, Nová Guinea</a:t>
            </a:r>
          </a:p>
          <a:p>
            <a:r>
              <a:rPr lang="cs-CZ" dirty="0" smtClean="0"/>
              <a:t>m</a:t>
            </a:r>
            <a:r>
              <a:rPr lang="cs-CZ" dirty="0" smtClean="0"/>
              <a:t>asožravá</a:t>
            </a:r>
          </a:p>
          <a:p>
            <a:r>
              <a:rPr lang="cs-CZ" dirty="0" smtClean="0"/>
              <a:t>v</a:t>
            </a:r>
            <a:r>
              <a:rPr lang="cs-CZ" dirty="0" smtClean="0"/>
              <a:t>ýrazný „límec“ za hlavou</a:t>
            </a:r>
            <a:endParaRPr lang="cs-CZ" dirty="0"/>
          </a:p>
        </p:txBody>
      </p:sp>
      <p:pic>
        <p:nvPicPr>
          <p:cNvPr id="29698" name="Picture 2" descr="Výsledek obrázku pro Agama límcov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5014948" cy="2786082"/>
          </a:xfrm>
          <a:prstGeom prst="rect">
            <a:avLst/>
          </a:prstGeom>
          <a:noFill/>
        </p:spPr>
      </p:pic>
      <p:pic>
        <p:nvPicPr>
          <p:cNvPr id="29700" name="Picture 4" descr="Výsledek obrázku pro Agama límcová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429000"/>
            <a:ext cx="2643206" cy="282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</a:t>
            </a:r>
            <a:r>
              <a:rPr lang="cs-CZ" dirty="0" smtClean="0"/>
              <a:t>eguán zelený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Střední a Jižní Amerika</a:t>
            </a:r>
          </a:p>
          <a:p>
            <a:r>
              <a:rPr lang="cs-CZ" dirty="0" smtClean="0"/>
              <a:t>b</a:t>
            </a:r>
            <a:r>
              <a:rPr lang="cs-CZ" dirty="0" smtClean="0"/>
              <a:t>ýložravý</a:t>
            </a:r>
          </a:p>
          <a:p>
            <a:r>
              <a:rPr lang="cs-CZ" dirty="0" smtClean="0"/>
              <a:t>n</a:t>
            </a:r>
            <a:r>
              <a:rPr lang="cs-CZ" dirty="0" smtClean="0"/>
              <a:t>a hřbetě ostny</a:t>
            </a:r>
            <a:endParaRPr lang="cs-CZ" dirty="0"/>
          </a:p>
        </p:txBody>
      </p:sp>
      <p:pic>
        <p:nvPicPr>
          <p:cNvPr id="30722" name="Picture 2" descr="Výsledek obrázku pro leguán zelen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4286280" cy="2857520"/>
          </a:xfrm>
          <a:prstGeom prst="rect">
            <a:avLst/>
          </a:prstGeom>
          <a:noFill/>
        </p:spPr>
      </p:pic>
      <p:pic>
        <p:nvPicPr>
          <p:cNvPr id="30724" name="Picture 4" descr="Výsledek obrázku pro leguán zelený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53349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řád:</a:t>
            </a:r>
            <a:r>
              <a:rPr lang="cs-CZ" dirty="0" smtClean="0"/>
              <a:t> </a:t>
            </a:r>
            <a:r>
              <a:rPr lang="cs-CZ" dirty="0" smtClean="0"/>
              <a:t>Hadi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</a:t>
            </a:r>
            <a:r>
              <a:rPr lang="cs-CZ" dirty="0" smtClean="0"/>
              <a:t>rotáhlé tělo bez nohou</a:t>
            </a:r>
          </a:p>
          <a:p>
            <a:r>
              <a:rPr lang="cs-CZ" dirty="0" smtClean="0"/>
              <a:t>š</a:t>
            </a:r>
            <a:r>
              <a:rPr lang="cs-CZ" dirty="0" smtClean="0"/>
              <a:t>upinovitá pokožka – svlékají ji celou najednou, včetně oční víček</a:t>
            </a:r>
          </a:p>
          <a:p>
            <a:r>
              <a:rPr lang="cs-CZ" dirty="0" smtClean="0"/>
              <a:t>z</a:t>
            </a:r>
            <a:r>
              <a:rPr lang="cs-CZ" dirty="0" smtClean="0"/>
              <a:t>načně roztažitelné čelisti – polykají potravu vcelku</a:t>
            </a:r>
          </a:p>
          <a:p>
            <a:r>
              <a:rPr lang="cs-CZ" dirty="0" smtClean="0"/>
              <a:t>s</a:t>
            </a:r>
            <a:r>
              <a:rPr lang="cs-CZ" dirty="0" smtClean="0"/>
              <a:t>rostlá a průhledná oční víčka, rozeklaný jazyk</a:t>
            </a:r>
          </a:p>
          <a:p>
            <a:r>
              <a:rPr lang="cs-CZ" dirty="0" smtClean="0"/>
              <a:t>zuby přirostlé k čelistem, u některých druhů s jedovými žlázami</a:t>
            </a:r>
          </a:p>
        </p:txBody>
      </p:sp>
      <p:pic>
        <p:nvPicPr>
          <p:cNvPr id="31746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119941" cy="209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ř</a:t>
            </a:r>
            <a:r>
              <a:rPr lang="cs-CZ" sz="2800" dirty="0" smtClean="0"/>
              <a:t>ád:</a:t>
            </a:r>
            <a:r>
              <a:rPr lang="cs-CZ" dirty="0" smtClean="0"/>
              <a:t> Želvy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928802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tělo kryje kostěný krunýř</a:t>
            </a:r>
          </a:p>
          <a:p>
            <a:pPr lvl="1"/>
            <a:r>
              <a:rPr lang="cs-CZ" dirty="0" smtClean="0"/>
              <a:t>h</a:t>
            </a:r>
            <a:r>
              <a:rPr lang="cs-CZ" dirty="0" smtClean="0"/>
              <a:t>řbetní a břišní štít</a:t>
            </a:r>
          </a:p>
          <a:p>
            <a:pPr lvl="1"/>
            <a:r>
              <a:rPr lang="cs-CZ" dirty="0" smtClean="0"/>
              <a:t>p</a:t>
            </a:r>
            <a:r>
              <a:rPr lang="cs-CZ" dirty="0" smtClean="0"/>
              <a:t>řirostlý k páteři</a:t>
            </a:r>
          </a:p>
          <a:p>
            <a:pPr lvl="1"/>
            <a:r>
              <a:rPr lang="cs-CZ" dirty="0" smtClean="0"/>
              <a:t>p</a:t>
            </a:r>
            <a:r>
              <a:rPr lang="cs-CZ" dirty="0" smtClean="0"/>
              <a:t>okryt kůží</a:t>
            </a:r>
          </a:p>
          <a:p>
            <a:r>
              <a:rPr lang="cs-CZ" dirty="0" smtClean="0"/>
              <a:t>v</a:t>
            </a:r>
            <a:r>
              <a:rPr lang="cs-CZ" dirty="0" smtClean="0"/>
              <a:t>odní i suchozemské druhy</a:t>
            </a:r>
          </a:p>
          <a:p>
            <a:r>
              <a:rPr lang="cs-CZ" dirty="0" smtClean="0"/>
              <a:t>b</a:t>
            </a:r>
            <a:r>
              <a:rPr lang="cs-CZ" dirty="0" smtClean="0"/>
              <a:t>ezzubé čelisti, ústa připomínající zobák</a:t>
            </a:r>
          </a:p>
          <a:p>
            <a:r>
              <a:rPr lang="cs-CZ" dirty="0" smtClean="0"/>
              <a:t>u</a:t>
            </a:r>
            <a:r>
              <a:rPr lang="cs-CZ" dirty="0" smtClean="0"/>
              <a:t> většiny zatažitelné končetiny, ocas a hlava</a:t>
            </a:r>
          </a:p>
          <a:p>
            <a:r>
              <a:rPr lang="cs-CZ" dirty="0" smtClean="0"/>
              <a:t>b</a:t>
            </a:r>
            <a:r>
              <a:rPr lang="cs-CZ" dirty="0" smtClean="0"/>
              <a:t>ýložravé i dravé druhy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820" b="2564"/>
          <a:stretch>
            <a:fillRect/>
          </a:stretch>
        </p:blipFill>
        <p:spPr bwMode="auto">
          <a:xfrm>
            <a:off x="4929190" y="1000108"/>
            <a:ext cx="40408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zmije obecná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525963"/>
          </a:xfrm>
        </p:spPr>
        <p:txBody>
          <a:bodyPr/>
          <a:lstStyle/>
          <a:p>
            <a:r>
              <a:rPr lang="cs-CZ" dirty="0" smtClean="0"/>
              <a:t>n</a:t>
            </a:r>
            <a:r>
              <a:rPr lang="cs-CZ" dirty="0" smtClean="0"/>
              <a:t>áš jediný jedovatý had – lesy, slunné stráně</a:t>
            </a:r>
          </a:p>
          <a:p>
            <a:r>
              <a:rPr lang="cs-CZ" dirty="0" smtClean="0"/>
              <a:t>t</a:t>
            </a:r>
            <a:r>
              <a:rPr lang="cs-CZ" dirty="0" smtClean="0"/>
              <a:t>rojúhelníkovitá hlava, klikatý pruh na hřbetě, cca 60 cm</a:t>
            </a:r>
          </a:p>
          <a:p>
            <a:r>
              <a:rPr lang="cs-CZ" dirty="0" smtClean="0"/>
              <a:t>j</a:t>
            </a:r>
            <a:r>
              <a:rPr lang="cs-CZ" dirty="0" smtClean="0"/>
              <a:t>edové zuby – duté – vede jedová žláza</a:t>
            </a:r>
          </a:p>
        </p:txBody>
      </p:sp>
      <p:pic>
        <p:nvPicPr>
          <p:cNvPr id="32770" name="Picture 2" descr="Výsledek obrázku pro zmije obec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4143404" cy="2750184"/>
          </a:xfrm>
          <a:prstGeom prst="rect">
            <a:avLst/>
          </a:prstGeom>
          <a:noFill/>
        </p:spPr>
      </p:pic>
      <p:pic>
        <p:nvPicPr>
          <p:cNvPr id="32772" name="Picture 4" descr="Výsledek obrázku pro zmije obecná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354754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</a:t>
            </a:r>
            <a:r>
              <a:rPr lang="cs-CZ" dirty="0" smtClean="0"/>
              <a:t>žovka obojková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cs-CZ" dirty="0" smtClean="0"/>
              <a:t>š</a:t>
            </a:r>
            <a:r>
              <a:rPr lang="cs-CZ" dirty="0" smtClean="0"/>
              <a:t>edá se žlutými skvrnami za hlavou, cca 1 m</a:t>
            </a:r>
          </a:p>
          <a:p>
            <a:r>
              <a:rPr lang="cs-CZ" dirty="0" smtClean="0"/>
              <a:t>p</a:t>
            </a:r>
            <a:r>
              <a:rPr lang="cs-CZ" dirty="0" smtClean="0"/>
              <a:t>olyká potravu vcelku – menší hlodavci, ryby, žáby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ije na vlhkých místech, dobře plave</a:t>
            </a:r>
            <a:endParaRPr lang="cs-CZ" dirty="0"/>
          </a:p>
        </p:txBody>
      </p:sp>
      <p:pic>
        <p:nvPicPr>
          <p:cNvPr id="33796" name="Picture 4" descr="Výsledek obrázku pro užovka obojkov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3214710" cy="2411033"/>
          </a:xfrm>
          <a:prstGeom prst="rect">
            <a:avLst/>
          </a:prstGeom>
          <a:noFill/>
        </p:spPr>
      </p:pic>
      <p:pic>
        <p:nvPicPr>
          <p:cNvPr id="33800" name="Picture 8" descr="https://upload.wikimedia.org/wikipedia/commons/thumb/a/ad/Mapa_Natrix_natrix.png/640px-Mapa_Natrix_natri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857628"/>
            <a:ext cx="478304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kobra královská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7467600" cy="4525963"/>
          </a:xfrm>
        </p:spPr>
        <p:txBody>
          <a:bodyPr/>
          <a:lstStyle/>
          <a:p>
            <a:r>
              <a:rPr lang="cs-CZ" dirty="0" smtClean="0"/>
              <a:t>n</a:t>
            </a:r>
            <a:r>
              <a:rPr lang="cs-CZ" dirty="0" smtClean="0"/>
              <a:t>ejvětší jedovatý had – až 6 m</a:t>
            </a:r>
          </a:p>
          <a:p>
            <a:r>
              <a:rPr lang="cs-CZ" dirty="0" smtClean="0"/>
              <a:t>d</a:t>
            </a:r>
            <a:r>
              <a:rPr lang="cs-CZ" dirty="0" smtClean="0"/>
              <a:t>enní aktivita</a:t>
            </a:r>
          </a:p>
          <a:p>
            <a:r>
              <a:rPr lang="cs-CZ" dirty="0" smtClean="0"/>
              <a:t>l</a:t>
            </a:r>
            <a:r>
              <a:rPr lang="cs-CZ" dirty="0" smtClean="0"/>
              <a:t>oví menší hady</a:t>
            </a:r>
          </a:p>
          <a:p>
            <a:r>
              <a:rPr lang="cs-CZ" dirty="0" smtClean="0"/>
              <a:t>JV Asie</a:t>
            </a:r>
          </a:p>
        </p:txBody>
      </p:sp>
      <p:pic>
        <p:nvPicPr>
          <p:cNvPr id="37890" name="Picture 2" descr="Výsledek obrázku pro kobra královsk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3786214" cy="2845069"/>
          </a:xfrm>
          <a:prstGeom prst="rect">
            <a:avLst/>
          </a:prstGeom>
          <a:noFill/>
        </p:spPr>
      </p:pic>
      <p:pic>
        <p:nvPicPr>
          <p:cNvPr id="37892" name="Picture 4" descr="https://upload.wikimedia.org/wikipedia/commons/5/5e/Distribution_O._hannah.png"/>
          <p:cNvPicPr>
            <a:picLocks noChangeAspect="1" noChangeArrowheads="1"/>
          </p:cNvPicPr>
          <p:nvPr/>
        </p:nvPicPr>
        <p:blipFill>
          <a:blip r:embed="rId3"/>
          <a:srcRect l="34940" r="9638" b="3602"/>
          <a:stretch>
            <a:fillRect/>
          </a:stretch>
        </p:blipFill>
        <p:spPr bwMode="auto">
          <a:xfrm>
            <a:off x="4500562" y="3643313"/>
            <a:ext cx="3500462" cy="2815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chřestýš rohatý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7467600" cy="4525963"/>
          </a:xfrm>
        </p:spPr>
        <p:txBody>
          <a:bodyPr/>
          <a:lstStyle/>
          <a:p>
            <a:r>
              <a:rPr lang="cs-CZ" dirty="0" smtClean="0"/>
              <a:t>ž</a:t>
            </a:r>
            <a:r>
              <a:rPr lang="cs-CZ" dirty="0" smtClean="0"/>
              <a:t>ije v suchých oblastech</a:t>
            </a:r>
          </a:p>
          <a:p>
            <a:r>
              <a:rPr lang="cs-CZ" dirty="0" err="1" smtClean="0"/>
              <a:t>t</a:t>
            </a:r>
            <a:r>
              <a:rPr lang="cs-CZ" dirty="0" err="1" smtClean="0"/>
              <a:t>epločivné</a:t>
            </a:r>
            <a:r>
              <a:rPr lang="cs-CZ" dirty="0" smtClean="0"/>
              <a:t> jamky – vnímá kořist</a:t>
            </a:r>
          </a:p>
          <a:p>
            <a:r>
              <a:rPr lang="cs-CZ" dirty="0" smtClean="0"/>
              <a:t>„chřestítko“ na konci ocasu</a:t>
            </a:r>
          </a:p>
          <a:p>
            <a:r>
              <a:rPr lang="cs-CZ" dirty="0" smtClean="0"/>
              <a:t>Severní Amerika</a:t>
            </a:r>
          </a:p>
          <a:p>
            <a:endParaRPr lang="cs-CZ" dirty="0"/>
          </a:p>
        </p:txBody>
      </p:sp>
      <p:pic>
        <p:nvPicPr>
          <p:cNvPr id="38916" name="Picture 4" descr="Výsledek obrázku pro chřestýš rohat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3808195" cy="2857520"/>
          </a:xfrm>
          <a:prstGeom prst="rect">
            <a:avLst/>
          </a:prstGeom>
          <a:noFill/>
        </p:spPr>
      </p:pic>
      <p:pic>
        <p:nvPicPr>
          <p:cNvPr id="38918" name="Picture 6" descr="Výsledek obrázku pro chřestýš rohatý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382110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</a:t>
            </a:r>
            <a:r>
              <a:rPr lang="cs-CZ" dirty="0" smtClean="0"/>
              <a:t>roznýš královský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7467600" cy="4525963"/>
          </a:xfrm>
        </p:spPr>
        <p:txBody>
          <a:bodyPr/>
          <a:lstStyle/>
          <a:p>
            <a:r>
              <a:rPr lang="cs-CZ" dirty="0" smtClean="0"/>
              <a:t>převážně noční, </a:t>
            </a:r>
            <a:r>
              <a:rPr lang="cs-CZ" dirty="0" err="1" smtClean="0"/>
              <a:t>naž</a:t>
            </a:r>
            <a:r>
              <a:rPr lang="cs-CZ" dirty="0" smtClean="0"/>
              <a:t> 5,5 m</a:t>
            </a:r>
          </a:p>
          <a:p>
            <a:r>
              <a:rPr lang="cs-CZ" dirty="0" smtClean="0"/>
              <a:t>š</a:t>
            </a:r>
            <a:r>
              <a:rPr lang="cs-CZ" dirty="0" smtClean="0"/>
              <a:t>krtič, </a:t>
            </a:r>
            <a:r>
              <a:rPr lang="cs-CZ" dirty="0" err="1" smtClean="0"/>
              <a:t>vejcoživorodý</a:t>
            </a:r>
            <a:endParaRPr lang="cs-CZ" dirty="0" smtClean="0"/>
          </a:p>
          <a:p>
            <a:r>
              <a:rPr lang="cs-CZ" dirty="0" smtClean="0"/>
              <a:t>l</a:t>
            </a:r>
            <a:r>
              <a:rPr lang="cs-CZ" dirty="0" smtClean="0"/>
              <a:t>oví menší savce, ptáky, ještěry</a:t>
            </a:r>
          </a:p>
          <a:p>
            <a:r>
              <a:rPr lang="cs-CZ" dirty="0" smtClean="0"/>
              <a:t>Jižní Amerika</a:t>
            </a:r>
            <a:endParaRPr lang="cs-CZ" dirty="0"/>
          </a:p>
        </p:txBody>
      </p:sp>
      <p:pic>
        <p:nvPicPr>
          <p:cNvPr id="34818" name="Picture 2" descr="Výsledek obrázku pro hroznýš královsk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3857628"/>
            <a:ext cx="3799269" cy="2643206"/>
          </a:xfrm>
          <a:prstGeom prst="rect">
            <a:avLst/>
          </a:prstGeom>
          <a:noFill/>
        </p:spPr>
      </p:pic>
      <p:pic>
        <p:nvPicPr>
          <p:cNvPr id="34820" name="Picture 4" descr="Výsledek obrázku pro hroznýš královský výsky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5" y="3857628"/>
            <a:ext cx="457877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cs-CZ" dirty="0" smtClean="0"/>
              <a:t>nakonda velká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7467600" cy="4525963"/>
          </a:xfrm>
        </p:spPr>
        <p:txBody>
          <a:bodyPr/>
          <a:lstStyle/>
          <a:p>
            <a:r>
              <a:rPr lang="cs-CZ" dirty="0" smtClean="0"/>
              <a:t>n</a:t>
            </a:r>
            <a:r>
              <a:rPr lang="cs-CZ" dirty="0" smtClean="0"/>
              <a:t>ejvětší žijící had – až 9m, škrtič</a:t>
            </a:r>
          </a:p>
          <a:p>
            <a:r>
              <a:rPr lang="cs-CZ" dirty="0" smtClean="0"/>
              <a:t>had vázaný na vodu</a:t>
            </a:r>
          </a:p>
          <a:p>
            <a:r>
              <a:rPr lang="cs-CZ" dirty="0" smtClean="0"/>
              <a:t>l</a:t>
            </a:r>
            <a:r>
              <a:rPr lang="cs-CZ" dirty="0" smtClean="0"/>
              <a:t>oví ryby a obojživelníky, ale i kajmany a savce</a:t>
            </a:r>
          </a:p>
          <a:p>
            <a:r>
              <a:rPr lang="cs-CZ" dirty="0" smtClean="0"/>
              <a:t>Jižní Amerika – Amazonie</a:t>
            </a:r>
            <a:endParaRPr lang="cs-CZ" dirty="0"/>
          </a:p>
        </p:txBody>
      </p:sp>
      <p:pic>
        <p:nvPicPr>
          <p:cNvPr id="35842" name="Picture 2" descr="Výsledek obrázku pro anakonda velk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4381500" cy="2876551"/>
          </a:xfrm>
          <a:prstGeom prst="rect">
            <a:avLst/>
          </a:prstGeom>
          <a:noFill/>
        </p:spPr>
      </p:pic>
      <p:pic>
        <p:nvPicPr>
          <p:cNvPr id="35846" name="Picture 6" descr="Výsledek obrázku pro anakonda velká výsky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3786190"/>
            <a:ext cx="344099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r>
              <a:rPr lang="cs-CZ" dirty="0" smtClean="0"/>
              <a:t>rajta tygrovitá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</a:t>
            </a:r>
            <a:r>
              <a:rPr lang="cs-CZ" dirty="0" smtClean="0"/>
              <a:t>řetí nejmohutnější had – až 6 m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ije v lesích a bažinách Indie, Číny, Nepálu, Srí Lanky</a:t>
            </a:r>
          </a:p>
          <a:p>
            <a:r>
              <a:rPr lang="cs-CZ" dirty="0" smtClean="0"/>
              <a:t>t</a:t>
            </a:r>
            <a:r>
              <a:rPr lang="cs-CZ" dirty="0" smtClean="0"/>
              <a:t>ygrovaný vzor</a:t>
            </a:r>
          </a:p>
          <a:p>
            <a:endParaRPr lang="cs-CZ" dirty="0" smtClean="0"/>
          </a:p>
        </p:txBody>
      </p:sp>
      <p:pic>
        <p:nvPicPr>
          <p:cNvPr id="36866" name="Picture 2" descr="Výsledek obrázku pro krajta tygrovit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714776" cy="2699404"/>
          </a:xfrm>
          <a:prstGeom prst="rect">
            <a:avLst/>
          </a:prstGeom>
          <a:noFill/>
        </p:spPr>
      </p:pic>
      <p:pic>
        <p:nvPicPr>
          <p:cNvPr id="36868" name="Picture 4" descr="https://upload.wikimedia.org/wikipedia/commons/thumb/5/5b/Python_molurus_Area.svg/640px-Python_molurus_Are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6190"/>
            <a:ext cx="373628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</a:t>
            </a:r>
            <a:r>
              <a:rPr lang="cs-CZ" dirty="0" smtClean="0"/>
              <a:t>elva bahenní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</a:t>
            </a:r>
            <a:r>
              <a:rPr lang="cs-CZ" dirty="0" smtClean="0"/>
              <a:t>ediný původní druh v ČR – vzácná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iví se hmyzem, měkkýši, rybkami</a:t>
            </a:r>
          </a:p>
          <a:p>
            <a:r>
              <a:rPr lang="cs-CZ" dirty="0" smtClean="0"/>
              <a:t>c</a:t>
            </a:r>
            <a:r>
              <a:rPr lang="cs-CZ" dirty="0" smtClean="0"/>
              <a:t>ca 25 cm</a:t>
            </a:r>
            <a:endParaRPr lang="cs-CZ" dirty="0"/>
          </a:p>
        </p:txBody>
      </p:sp>
      <p:pic>
        <p:nvPicPr>
          <p:cNvPr id="2050" name="Picture 2" descr="Výsledek obrázku pro želva bahen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5000660" cy="33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</a:t>
            </a:r>
            <a:r>
              <a:rPr lang="cs-CZ" dirty="0" smtClean="0"/>
              <a:t>elva sloní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</a:t>
            </a:r>
            <a:r>
              <a:rPr lang="cs-CZ" dirty="0" smtClean="0"/>
              <a:t>ejvětší suchozemská želva </a:t>
            </a:r>
            <a:r>
              <a:rPr lang="cs-CZ" sz="1800" dirty="0" smtClean="0"/>
              <a:t>– až 1,5 m, 250 kg</a:t>
            </a:r>
            <a:endParaRPr lang="cs-CZ" dirty="0" smtClean="0"/>
          </a:p>
          <a:p>
            <a:r>
              <a:rPr lang="cs-CZ" dirty="0" smtClean="0"/>
              <a:t>Galapágy (souostroví u Jižní Ameriky)</a:t>
            </a:r>
          </a:p>
          <a:p>
            <a:r>
              <a:rPr lang="cs-CZ" dirty="0" smtClean="0"/>
              <a:t>d</a:t>
            </a:r>
            <a:r>
              <a:rPr lang="cs-CZ" dirty="0" smtClean="0"/>
              <a:t>louhověká – až 100 let</a:t>
            </a:r>
            <a:endParaRPr lang="cs-CZ" dirty="0"/>
          </a:p>
        </p:txBody>
      </p:sp>
      <p:pic>
        <p:nvPicPr>
          <p:cNvPr id="16386" name="Picture 2" descr="Výsledek obrázku pro želva sloní galapá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4667250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r>
              <a:rPr lang="cs-CZ" dirty="0" smtClean="0"/>
              <a:t>areta obrovská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r>
              <a:rPr lang="cs-CZ" dirty="0" smtClean="0"/>
              <a:t>oře subtropů a tropů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iví se mořskými řasami, rostlinami, ale i korýši a medúzami</a:t>
            </a:r>
          </a:p>
          <a:p>
            <a:r>
              <a:rPr lang="cs-CZ" dirty="0" smtClean="0"/>
              <a:t>až 1,5 m</a:t>
            </a:r>
          </a:p>
          <a:p>
            <a:r>
              <a:rPr lang="cs-CZ" dirty="0" smtClean="0"/>
              <a:t>v</a:t>
            </a:r>
            <a:r>
              <a:rPr lang="cs-CZ" dirty="0" smtClean="0"/>
              <a:t>ajíčka klade na pláž</a:t>
            </a:r>
            <a:endParaRPr lang="cs-CZ" dirty="0"/>
          </a:p>
        </p:txBody>
      </p:sp>
      <p:pic>
        <p:nvPicPr>
          <p:cNvPr id="17410" name="Picture 2" descr="Výsledek obrázku pro kareta obrovsk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2786058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r>
              <a:rPr lang="cs-CZ" dirty="0" smtClean="0"/>
              <a:t>ožatka velká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</a:t>
            </a:r>
            <a:r>
              <a:rPr lang="cs-CZ" dirty="0" smtClean="0"/>
              <a:t>ejohroženější a největší mořská želva – až 1,7 m</a:t>
            </a:r>
          </a:p>
          <a:p>
            <a:r>
              <a:rPr lang="cs-CZ" dirty="0" smtClean="0"/>
              <a:t>m</a:t>
            </a:r>
            <a:r>
              <a:rPr lang="cs-CZ" dirty="0" smtClean="0"/>
              <a:t>igruje</a:t>
            </a:r>
          </a:p>
          <a:p>
            <a:r>
              <a:rPr lang="cs-CZ" dirty="0" smtClean="0"/>
              <a:t>l</a:t>
            </a:r>
            <a:r>
              <a:rPr lang="cs-CZ" dirty="0" smtClean="0"/>
              <a:t>oví medúzy</a:t>
            </a:r>
            <a:endParaRPr lang="cs-CZ" dirty="0"/>
          </a:p>
        </p:txBody>
      </p:sp>
      <p:pic>
        <p:nvPicPr>
          <p:cNvPr id="18434" name="Picture 2" descr="Výsledek obrázku pro kožatka velk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428868"/>
            <a:ext cx="6000750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řád:</a:t>
            </a:r>
            <a:r>
              <a:rPr lang="cs-CZ" dirty="0" smtClean="0"/>
              <a:t> </a:t>
            </a:r>
            <a:r>
              <a:rPr lang="cs-CZ" dirty="0" smtClean="0"/>
              <a:t>Krokodýli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</a:t>
            </a:r>
            <a:r>
              <a:rPr lang="cs-CZ" dirty="0" smtClean="0"/>
              <a:t>ejdokonaleji vyvinutí plazi</a:t>
            </a:r>
          </a:p>
          <a:p>
            <a:pPr lvl="1"/>
            <a:r>
              <a:rPr lang="cs-CZ" dirty="0" smtClean="0"/>
              <a:t>r</a:t>
            </a:r>
            <a:r>
              <a:rPr lang="cs-CZ" dirty="0" smtClean="0"/>
              <a:t>ozvinutý mozek</a:t>
            </a:r>
          </a:p>
          <a:p>
            <a:pPr lvl="1"/>
            <a:r>
              <a:rPr lang="cs-CZ" dirty="0" smtClean="0"/>
              <a:t>z</a:t>
            </a:r>
            <a:r>
              <a:rPr lang="cs-CZ" dirty="0" smtClean="0"/>
              <a:t>uby vklíněny v čelistech</a:t>
            </a:r>
          </a:p>
          <a:p>
            <a:pPr lvl="1"/>
            <a:r>
              <a:rPr lang="cs-CZ" dirty="0" smtClean="0"/>
              <a:t>t</a:t>
            </a:r>
            <a:r>
              <a:rPr lang="cs-CZ" dirty="0" smtClean="0"/>
              <a:t>éměř dokonalé srdce</a:t>
            </a:r>
          </a:p>
          <a:p>
            <a:r>
              <a:rPr lang="cs-CZ" dirty="0" smtClean="0"/>
              <a:t>n</a:t>
            </a:r>
            <a:r>
              <a:rPr lang="cs-CZ" dirty="0" smtClean="0"/>
              <a:t>a těle rohovité štíty</a:t>
            </a:r>
          </a:p>
          <a:p>
            <a:r>
              <a:rPr lang="cs-CZ" dirty="0" smtClean="0"/>
              <a:t>z</a:t>
            </a:r>
            <a:r>
              <a:rPr lang="cs-CZ" dirty="0" smtClean="0"/>
              <a:t>e stran zploštělý ocas</a:t>
            </a:r>
          </a:p>
          <a:p>
            <a:r>
              <a:rPr lang="cs-CZ" dirty="0" smtClean="0"/>
              <a:t>p</a:t>
            </a:r>
            <a:r>
              <a:rPr lang="cs-CZ" dirty="0" smtClean="0"/>
              <a:t>rotáhlá velká tlama</a:t>
            </a:r>
          </a:p>
          <a:p>
            <a:r>
              <a:rPr lang="cs-CZ" dirty="0" smtClean="0"/>
              <a:t>v</a:t>
            </a:r>
            <a:r>
              <a:rPr lang="cs-CZ" dirty="0" smtClean="0"/>
              <a:t>ázáni na vodní prostředí</a:t>
            </a:r>
          </a:p>
        </p:txBody>
      </p:sp>
      <p:pic>
        <p:nvPicPr>
          <p:cNvPr id="19458" name="Picture 2" descr="Výsledek obrázku pro krokodý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862382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r>
              <a:rPr lang="cs-CZ" dirty="0" smtClean="0"/>
              <a:t>rokodýl nilský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</a:t>
            </a:r>
            <a:r>
              <a:rPr lang="cs-CZ" dirty="0" smtClean="0"/>
              <a:t>iví se rybami, vodními ptáky i savci</a:t>
            </a:r>
          </a:p>
          <a:p>
            <a:r>
              <a:rPr lang="cs-CZ" dirty="0" smtClean="0"/>
              <a:t>ž</a:t>
            </a:r>
            <a:r>
              <a:rPr lang="cs-CZ" dirty="0" smtClean="0"/>
              <a:t>ije v Africe</a:t>
            </a:r>
          </a:p>
          <a:p>
            <a:r>
              <a:rPr lang="cs-CZ" dirty="0" smtClean="0"/>
              <a:t>h</a:t>
            </a:r>
            <a:r>
              <a:rPr lang="cs-CZ" dirty="0" smtClean="0"/>
              <a:t>lava se dopředu zužuje, zuby vyčnívají ven z tlamy</a:t>
            </a:r>
            <a:endParaRPr lang="cs-CZ" dirty="0"/>
          </a:p>
        </p:txBody>
      </p:sp>
      <p:pic>
        <p:nvPicPr>
          <p:cNvPr id="20482" name="Picture 2" descr="Výsledek obrázku pro krokodýl nilsk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4288960" cy="2857520"/>
          </a:xfrm>
          <a:prstGeom prst="rect">
            <a:avLst/>
          </a:prstGeom>
          <a:noFill/>
        </p:spPr>
      </p:pic>
      <p:pic>
        <p:nvPicPr>
          <p:cNvPr id="20484" name="Picture 4" descr="Výsledek obrázku pro krokodýl nilský rozšíř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2714644" cy="285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cs-CZ" dirty="0" smtClean="0"/>
              <a:t>ligátor severoamerický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žije v Americe</a:t>
            </a:r>
          </a:p>
          <a:p>
            <a:r>
              <a:rPr lang="cs-CZ" dirty="0" smtClean="0"/>
              <a:t>š</a:t>
            </a:r>
            <a:r>
              <a:rPr lang="cs-CZ" dirty="0" smtClean="0"/>
              <a:t>iroká hlava, zuby nevyčnívají</a:t>
            </a:r>
          </a:p>
          <a:p>
            <a:r>
              <a:rPr lang="cs-CZ" dirty="0" smtClean="0"/>
              <a:t>t</a:t>
            </a:r>
            <a:r>
              <a:rPr lang="cs-CZ" dirty="0" smtClean="0"/>
              <a:t>mavé zbarvení</a:t>
            </a:r>
            <a:endParaRPr lang="cs-CZ" dirty="0"/>
          </a:p>
        </p:txBody>
      </p:sp>
      <p:pic>
        <p:nvPicPr>
          <p:cNvPr id="21506" name="Picture 2" descr="Výsledek obrázku pro aligátor severoamerick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1"/>
            <a:ext cx="4001713" cy="2571768"/>
          </a:xfrm>
          <a:prstGeom prst="rect">
            <a:avLst/>
          </a:prstGeom>
          <a:noFill/>
        </p:spPr>
      </p:pic>
      <p:pic>
        <p:nvPicPr>
          <p:cNvPr id="21508" name="Picture 4" descr="Související obrázek"/>
          <p:cNvPicPr>
            <a:picLocks noChangeAspect="1" noChangeArrowheads="1"/>
          </p:cNvPicPr>
          <p:nvPr/>
        </p:nvPicPr>
        <p:blipFill>
          <a:blip r:embed="rId3"/>
          <a:srcRect t="-2500" r="13108"/>
          <a:stretch>
            <a:fillRect/>
          </a:stretch>
        </p:blipFill>
        <p:spPr bwMode="auto">
          <a:xfrm>
            <a:off x="4643439" y="3357562"/>
            <a:ext cx="3857652" cy="2651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595</Words>
  <Application>Microsoft Office PowerPoint</Application>
  <PresentationFormat>Předvádění na obrazovce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Technický</vt:lpstr>
      <vt:lpstr>Snímek 1</vt:lpstr>
      <vt:lpstr>řád: Želvy</vt:lpstr>
      <vt:lpstr>želva bahenní</vt:lpstr>
      <vt:lpstr>želva sloní</vt:lpstr>
      <vt:lpstr>kareta obrovská</vt:lpstr>
      <vt:lpstr>kožatka velká</vt:lpstr>
      <vt:lpstr>řád: Krokodýli</vt:lpstr>
      <vt:lpstr>krokodýl nilský</vt:lpstr>
      <vt:lpstr>aligátor severoamerický</vt:lpstr>
      <vt:lpstr>gaviál indický</vt:lpstr>
      <vt:lpstr>kajman černý</vt:lpstr>
      <vt:lpstr>řád: Ještěři</vt:lpstr>
      <vt:lpstr>ještěrka obecná</vt:lpstr>
      <vt:lpstr>slepýš křehký</vt:lpstr>
      <vt:lpstr>varan komodský</vt:lpstr>
      <vt:lpstr>chameleon obecný</vt:lpstr>
      <vt:lpstr>agama límcová</vt:lpstr>
      <vt:lpstr>leguán zelený</vt:lpstr>
      <vt:lpstr>řád: Hadi</vt:lpstr>
      <vt:lpstr>zmije obecná</vt:lpstr>
      <vt:lpstr>užovka obojková</vt:lpstr>
      <vt:lpstr>kobra královská</vt:lpstr>
      <vt:lpstr>chřestýš rohatý</vt:lpstr>
      <vt:lpstr>hroznýš královský</vt:lpstr>
      <vt:lpstr>anakonda velká</vt:lpstr>
      <vt:lpstr>krajta tygrovitá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pedagog</dc:creator>
  <cp:lastModifiedBy>pedagog</cp:lastModifiedBy>
  <cp:revision>12</cp:revision>
  <dcterms:created xsi:type="dcterms:W3CDTF">2017-11-09T09:21:27Z</dcterms:created>
  <dcterms:modified xsi:type="dcterms:W3CDTF">2017-11-09T11:13:31Z</dcterms:modified>
</cp:coreProperties>
</file>